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62" r:id="rId2"/>
    <p:sldId id="273" r:id="rId3"/>
    <p:sldId id="285" r:id="rId4"/>
    <p:sldId id="291" r:id="rId5"/>
    <p:sldId id="292" r:id="rId6"/>
    <p:sldId id="286" r:id="rId7"/>
    <p:sldId id="287" r:id="rId8"/>
    <p:sldId id="290" r:id="rId9"/>
    <p:sldId id="288" r:id="rId10"/>
    <p:sldId id="289" r:id="rId11"/>
    <p:sldId id="258" r:id="rId12"/>
    <p:sldId id="280" r:id="rId13"/>
    <p:sldId id="267" r:id="rId14"/>
    <p:sldId id="269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 autoAdjust="0"/>
    <p:restoredTop sz="93623" autoAdjust="0"/>
  </p:normalViewPr>
  <p:slideViewPr>
    <p:cSldViewPr snapToGrid="0" snapToObjects="1">
      <p:cViewPr>
        <p:scale>
          <a:sx n="105" d="100"/>
          <a:sy n="105" d="100"/>
        </p:scale>
        <p:origin x="163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DCCE-01AE-F949-8D5F-FAE51D2FED12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5E477-B103-3346-BC81-157FA90C98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87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59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22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63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62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6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1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31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37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9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3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836C-A151-0A46-B547-689CFB1BA4E1}" type="datetimeFigureOut">
              <a:rPr lang="it-IT" smtClean="0"/>
              <a:t>27/10/16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F586-0C0A-9048-83C2-059E64E39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8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rak%C3%B3w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hyperlink" Target="http://learningapps.org/display?v=pj525t80k1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hyperlink" Target="http://learningapps.org/display?v=psuq9z5951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4768"/>
            <a:ext cx="9144000" cy="6872768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3100" dirty="0" smtClean="0"/>
              <a:t>IC </a:t>
            </a:r>
            <a:r>
              <a:rPr lang="it-IT" sz="3100" dirty="0" err="1" smtClean="0"/>
              <a:t>Bertacchi</a:t>
            </a:r>
            <a:r>
              <a:rPr lang="it-IT" sz="3100" dirty="0" smtClean="0"/>
              <a:t> Busto Arsizio . VA</a:t>
            </a:r>
            <a:br>
              <a:rPr lang="it-IT" sz="3100" dirty="0" smtClean="0"/>
            </a:br>
            <a:r>
              <a:rPr lang="it-IT" sz="2700" dirty="0" smtClean="0"/>
              <a:t>Scuo</a:t>
            </a:r>
            <a:r>
              <a:rPr lang="it-IT" sz="3100" dirty="0" smtClean="0"/>
              <a:t>l</a:t>
            </a:r>
            <a:r>
              <a:rPr lang="it-IT" sz="2700" dirty="0" smtClean="0"/>
              <a:t>a Secondaria di Primo Grado Bellotti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600" b="1" dirty="0" smtClean="0"/>
              <a:t>CLIL ITALY LET’S TALK ABOUT IT!</a:t>
            </a:r>
            <a:br>
              <a:rPr lang="it-IT" sz="3600" b="1" dirty="0" smtClean="0"/>
            </a:br>
            <a:r>
              <a:rPr lang="it-IT" sz="3100" b="1" dirty="0" smtClean="0"/>
              <a:t/>
            </a:r>
            <a:br>
              <a:rPr lang="it-IT" sz="3100" b="1" dirty="0" smtClean="0"/>
            </a:br>
            <a:r>
              <a:rPr lang="it-IT" b="1" i="1" dirty="0" smtClean="0"/>
              <a:t>From </a:t>
            </a:r>
            <a:r>
              <a:rPr lang="it-IT" b="1" i="1" dirty="0" err="1" smtClean="0"/>
              <a:t>Monnalisa</a:t>
            </a:r>
            <a:r>
              <a:rPr lang="it-IT" b="1" i="1" dirty="0" smtClean="0"/>
              <a:t> to Marilyn</a:t>
            </a:r>
            <a:br>
              <a:rPr lang="it-IT" b="1" i="1" dirty="0" smtClean="0"/>
            </a:br>
            <a:r>
              <a:rPr lang="it-IT" b="1" i="1" dirty="0" smtClean="0"/>
              <a:t>Be creative with </a:t>
            </a:r>
            <a:r>
              <a:rPr lang="it-IT" b="1" i="1" dirty="0" err="1" smtClean="0"/>
              <a:t>technology</a:t>
            </a:r>
            <a:r>
              <a:rPr lang="it-IT" b="1" i="1" dirty="0" smtClean="0"/>
              <a:t>!</a:t>
            </a:r>
            <a:br>
              <a:rPr lang="it-IT" b="1" i="1" dirty="0" smtClean="0"/>
            </a:br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sz="2400" b="1" dirty="0" smtClean="0"/>
              <a:t>Progetto CLIL di Arte e Storia dell’Arte</a:t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di </a:t>
            </a:r>
            <a:br>
              <a:rPr lang="it-IT" sz="2400" b="1" dirty="0" smtClean="0"/>
            </a:br>
            <a:r>
              <a:rPr lang="it-IT" sz="2400" b="1" dirty="0" smtClean="0"/>
              <a:t>Michela Marcellino</a:t>
            </a: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" charset="0"/>
                <a:ea typeface="Adobe Caslon Pro" charset="0"/>
                <a:cs typeface="Adobe Caslon Pro" charset="0"/>
              </a:rPr>
              <a:t/>
            </a:r>
            <a:b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" charset="0"/>
                <a:ea typeface="Adobe Caslon Pro" charset="0"/>
                <a:cs typeface="Adobe Caslon Pro" charset="0"/>
              </a:rPr>
            </a:br>
            <a:r>
              <a:rPr lang="it-IT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" charset="0"/>
                <a:ea typeface="Adobe Caslon Pro" charset="0"/>
                <a:cs typeface="Adobe Caslon Pro" charset="0"/>
              </a:rPr>
              <a:t/>
            </a:r>
            <a:br>
              <a:rPr lang="it-IT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" charset="0"/>
                <a:ea typeface="Adobe Caslon Pro" charset="0"/>
                <a:cs typeface="Adobe Caslon Pro" charset="0"/>
              </a:rPr>
            </a:br>
            <a:endParaRPr lang="it-IT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Caslon Pro" charset="0"/>
              <a:ea typeface="Adobe Caslon Pro" charset="0"/>
              <a:cs typeface="Adobe Caslon Pro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00616" y="434441"/>
            <a:ext cx="7772400" cy="197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sz="1800" dirty="0" smtClean="0">
              <a:latin typeface="Tw Cen MT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99" y="349776"/>
            <a:ext cx="1816364" cy="12080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003" y="395110"/>
            <a:ext cx="774699" cy="11526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60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Materials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531" y="1066799"/>
            <a:ext cx="9110133" cy="582506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it-IT" sz="3500" dirty="0" err="1" smtClean="0"/>
              <a:t>Canvas</a:t>
            </a:r>
            <a:endParaRPr lang="it-IT" sz="3500" dirty="0"/>
          </a:p>
          <a:p>
            <a:pPr marL="0" indent="0">
              <a:buNone/>
            </a:pPr>
            <a:r>
              <a:rPr lang="it-IT" sz="3500" dirty="0" err="1" smtClean="0"/>
              <a:t>Palettes</a:t>
            </a:r>
            <a:endParaRPr lang="it-IT" sz="3500" dirty="0"/>
          </a:p>
          <a:p>
            <a:pPr marL="0" indent="0">
              <a:buNone/>
            </a:pPr>
            <a:r>
              <a:rPr lang="it-IT" sz="3500" dirty="0" err="1"/>
              <a:t>Paints</a:t>
            </a:r>
            <a:endParaRPr lang="it-IT" sz="3500" dirty="0"/>
          </a:p>
          <a:p>
            <a:pPr marL="0" indent="0">
              <a:buNone/>
            </a:pPr>
            <a:r>
              <a:rPr lang="it-IT" sz="3500" dirty="0" err="1" smtClean="0"/>
              <a:t>Brushes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Pencils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Pens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Rubber</a:t>
            </a:r>
            <a:r>
              <a:rPr lang="it-IT" sz="3500" dirty="0" smtClean="0"/>
              <a:t> – </a:t>
            </a:r>
            <a:r>
              <a:rPr lang="it-IT" sz="3500" dirty="0" err="1" smtClean="0"/>
              <a:t>Putty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Pencil</a:t>
            </a:r>
            <a:r>
              <a:rPr lang="it-IT" sz="3500" dirty="0" smtClean="0"/>
              <a:t> </a:t>
            </a:r>
            <a:r>
              <a:rPr lang="it-IT" sz="3500" dirty="0" err="1" smtClean="0"/>
              <a:t>Sharpener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Scissors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Glue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Ruler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Compass</a:t>
            </a:r>
            <a:endParaRPr lang="it-IT" sz="3500" dirty="0"/>
          </a:p>
          <a:p>
            <a:pPr marL="0" indent="0">
              <a:buNone/>
            </a:pPr>
            <a:r>
              <a:rPr lang="it-IT" dirty="0" err="1" smtClean="0"/>
              <a:t>Drawing</a:t>
            </a:r>
            <a:r>
              <a:rPr lang="it-IT" dirty="0" smtClean="0"/>
              <a:t> </a:t>
            </a:r>
            <a:r>
              <a:rPr lang="it-IT" dirty="0" err="1" smtClean="0"/>
              <a:t>Sheet</a:t>
            </a:r>
            <a:r>
              <a:rPr lang="it-IT" dirty="0" smtClean="0"/>
              <a:t>  - </a:t>
            </a:r>
            <a:r>
              <a:rPr lang="it-IT" dirty="0" err="1" smtClean="0"/>
              <a:t>Rough</a:t>
            </a:r>
            <a:r>
              <a:rPr lang="it-IT" dirty="0" smtClean="0"/>
              <a:t> </a:t>
            </a:r>
            <a:r>
              <a:rPr lang="it-IT" dirty="0" err="1" smtClean="0"/>
              <a:t>Paper</a:t>
            </a:r>
            <a:r>
              <a:rPr lang="it-IT" dirty="0"/>
              <a:t> -</a:t>
            </a:r>
            <a:r>
              <a:rPr lang="it-IT" dirty="0" smtClean="0"/>
              <a:t> </a:t>
            </a:r>
            <a:r>
              <a:rPr lang="it-IT" dirty="0" err="1" smtClean="0"/>
              <a:t>Smouth</a:t>
            </a:r>
            <a:r>
              <a:rPr lang="it-IT" dirty="0" smtClean="0"/>
              <a:t> </a:t>
            </a:r>
            <a:r>
              <a:rPr lang="it-IT" dirty="0" err="1" smtClean="0"/>
              <a:t>paper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Cardstock</a:t>
            </a:r>
            <a:r>
              <a:rPr lang="it-IT" dirty="0" smtClean="0"/>
              <a:t> -</a:t>
            </a:r>
            <a:r>
              <a:rPr lang="it-IT" dirty="0" err="1" smtClean="0"/>
              <a:t>Cardboard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Ink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Watercolours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43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208899" y="5231478"/>
            <a:ext cx="4173561" cy="113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 err="1" smtClean="0"/>
              <a:t>Jan</a:t>
            </a:r>
            <a:r>
              <a:rPr lang="it-IT" sz="2000" dirty="0" smtClean="0"/>
              <a:t> </a:t>
            </a:r>
            <a:r>
              <a:rPr lang="it-IT" sz="2000" dirty="0" err="1" smtClean="0"/>
              <a:t>Vermeer</a:t>
            </a:r>
            <a:r>
              <a:rPr lang="it-IT" sz="2000" dirty="0" smtClean="0"/>
              <a:t> </a:t>
            </a:r>
            <a:r>
              <a:rPr lang="it-IT" sz="2000" b="1" i="1" dirty="0" smtClean="0"/>
              <a:t>Girl with a Pearl </a:t>
            </a:r>
            <a:r>
              <a:rPr lang="it-IT" sz="2000" b="1" i="1" dirty="0" err="1" smtClean="0"/>
              <a:t>Earing</a:t>
            </a:r>
            <a:endParaRPr lang="it-IT" sz="2000" b="1" i="1" dirty="0" smtClean="0"/>
          </a:p>
          <a:p>
            <a:pPr marL="0" indent="0" algn="ctr">
              <a:buNone/>
            </a:pPr>
            <a:r>
              <a:rPr lang="it-IT" sz="2000" dirty="0"/>
              <a:t>1503 </a:t>
            </a:r>
            <a:r>
              <a:rPr lang="it-IT" sz="2000" dirty="0" smtClean="0"/>
              <a:t>- </a:t>
            </a:r>
            <a:r>
              <a:rPr lang="it-IT" sz="2000" dirty="0" err="1" smtClean="0"/>
              <a:t>Oil</a:t>
            </a:r>
            <a:r>
              <a:rPr lang="it-IT" sz="2000" dirty="0" smtClean="0"/>
              <a:t> on </a:t>
            </a:r>
            <a:r>
              <a:rPr lang="it-IT" sz="2000" dirty="0" err="1" smtClean="0"/>
              <a:t>canvas</a:t>
            </a:r>
            <a:r>
              <a:rPr lang="it-IT" sz="2000" dirty="0"/>
              <a:t> </a:t>
            </a:r>
            <a:endParaRPr lang="it-IT" sz="2000" dirty="0" smtClean="0"/>
          </a:p>
          <a:p>
            <a:pPr marL="0" indent="0" algn="ctr">
              <a:buNone/>
            </a:pPr>
            <a:r>
              <a:rPr lang="it-IT" sz="2000" dirty="0" err="1" smtClean="0"/>
              <a:t>Mauritshuis</a:t>
            </a:r>
            <a:r>
              <a:rPr lang="it-IT" sz="2000" dirty="0" smtClean="0"/>
              <a:t> - Netherlands</a:t>
            </a:r>
          </a:p>
        </p:txBody>
      </p:sp>
      <p:pic>
        <p:nvPicPr>
          <p:cNvPr id="6" name="Immagine 5" descr="monna_lisa-leonar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831" y="588307"/>
            <a:ext cx="3396237" cy="5279480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4959659" y="5819455"/>
            <a:ext cx="3947566" cy="113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 smtClean="0"/>
              <a:t>Leonardo Da Vinci </a:t>
            </a:r>
            <a:r>
              <a:rPr lang="it-IT" sz="2000" b="1" i="1" dirty="0" smtClean="0"/>
              <a:t>The</a:t>
            </a:r>
            <a:r>
              <a:rPr lang="it-IT" sz="2000" dirty="0" smtClean="0"/>
              <a:t> </a:t>
            </a:r>
            <a:r>
              <a:rPr lang="it-IT" sz="2000" b="1" i="1" dirty="0" smtClean="0"/>
              <a:t>Monna Lisa</a:t>
            </a:r>
          </a:p>
          <a:p>
            <a:pPr marL="0" indent="0" algn="ctr">
              <a:buNone/>
            </a:pPr>
            <a:r>
              <a:rPr lang="it-IT" sz="2000" dirty="0" smtClean="0"/>
              <a:t>1503 -1506 - </a:t>
            </a:r>
            <a:r>
              <a:rPr lang="it-IT" sz="2000" dirty="0" err="1" smtClean="0"/>
              <a:t>Oil</a:t>
            </a:r>
            <a:r>
              <a:rPr lang="it-IT" sz="2000" dirty="0" smtClean="0"/>
              <a:t> on </a:t>
            </a:r>
            <a:r>
              <a:rPr lang="it-IT" sz="2000" dirty="0" err="1" smtClean="0"/>
              <a:t>wood</a:t>
            </a:r>
            <a:r>
              <a:rPr lang="it-IT" sz="2000" dirty="0" smtClean="0"/>
              <a:t> panel</a:t>
            </a:r>
          </a:p>
          <a:p>
            <a:pPr marL="0" indent="0" algn="ctr">
              <a:buNone/>
            </a:pPr>
            <a:r>
              <a:rPr lang="it-IT" sz="2000" dirty="0" smtClean="0"/>
              <a:t>Louvre, Paris</a:t>
            </a:r>
            <a:endParaRPr lang="it-IT" sz="2000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-267222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Different</a:t>
            </a:r>
            <a:r>
              <a:rPr lang="it-IT" b="1" dirty="0" smtClean="0"/>
              <a:t> Background</a:t>
            </a:r>
            <a:endParaRPr lang="it-IT" b="1" dirty="0"/>
          </a:p>
        </p:txBody>
      </p:sp>
      <p:pic>
        <p:nvPicPr>
          <p:cNvPr id="10" name="Segnaposto contenuto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92" y="639105"/>
            <a:ext cx="3920438" cy="4525963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92" y="623494"/>
            <a:ext cx="3920438" cy="452596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966575" y="2824396"/>
            <a:ext cx="34497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800" b="1" i="1" dirty="0"/>
              <a:t>WHAT CAN YOU SEE?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76634" y="4060315"/>
            <a:ext cx="32296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it-IT" sz="2800" b="1" i="1" dirty="0"/>
              <a:t>CAN YOU DESCRIBE?</a:t>
            </a:r>
          </a:p>
        </p:txBody>
      </p:sp>
    </p:spTree>
    <p:extLst>
      <p:ext uri="{BB962C8B-B14F-4D97-AF65-F5344CB8AC3E}">
        <p14:creationId xmlns:p14="http://schemas.microsoft.com/office/powerpoint/2010/main" val="4191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Ritratto_di_maddalena_strozzi Raffaello.jp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405" r="-83405"/>
          <a:stretch>
            <a:fillRect/>
          </a:stretch>
        </p:blipFill>
        <p:spPr>
          <a:xfrm>
            <a:off x="2653788" y="1238036"/>
            <a:ext cx="8229600" cy="4525963"/>
          </a:xfrm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3755922" y="5773779"/>
            <a:ext cx="5862202" cy="113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 smtClean="0"/>
              <a:t>Raffaello Sanzio </a:t>
            </a:r>
            <a:r>
              <a:rPr lang="it-IT" sz="2000" b="1" i="1" dirty="0" err="1" smtClean="0"/>
              <a:t>Maddalena’s</a:t>
            </a:r>
            <a:r>
              <a:rPr lang="it-IT" sz="2000" b="1" i="1" dirty="0" smtClean="0"/>
              <a:t> Strozzi </a:t>
            </a:r>
            <a:r>
              <a:rPr lang="it-IT" sz="2000" b="1" i="1" dirty="0" err="1" smtClean="0"/>
              <a:t>portrait</a:t>
            </a:r>
            <a:endParaRPr lang="it-IT" sz="2000" b="1" i="1" dirty="0" smtClean="0"/>
          </a:p>
          <a:p>
            <a:pPr marL="0" indent="0" algn="ctr">
              <a:buNone/>
            </a:pPr>
            <a:r>
              <a:rPr lang="it-IT" sz="2000" dirty="0" smtClean="0"/>
              <a:t>1506 - </a:t>
            </a:r>
            <a:r>
              <a:rPr lang="it-IT" sz="2000" dirty="0" err="1" smtClean="0"/>
              <a:t>Oil</a:t>
            </a:r>
            <a:r>
              <a:rPr lang="it-IT" sz="2000" dirty="0" smtClean="0"/>
              <a:t> on </a:t>
            </a:r>
            <a:r>
              <a:rPr lang="it-IT" sz="2000" dirty="0" err="1" smtClean="0"/>
              <a:t>wood</a:t>
            </a:r>
            <a:r>
              <a:rPr lang="it-IT" sz="2000" dirty="0" smtClean="0"/>
              <a:t> panel </a:t>
            </a:r>
          </a:p>
          <a:p>
            <a:pPr marL="0" indent="0" algn="ctr">
              <a:buNone/>
            </a:pPr>
            <a:r>
              <a:rPr lang="it-IT" sz="2000" dirty="0" smtClean="0"/>
              <a:t>Palatina Gallery, Florence</a:t>
            </a:r>
          </a:p>
          <a:p>
            <a:pPr marL="0" indent="0" algn="ctr">
              <a:buNone/>
            </a:pPr>
            <a:endParaRPr lang="it-IT" sz="2000" dirty="0">
              <a:hlinkClick r:id="rId3"/>
            </a:endParaRPr>
          </a:p>
        </p:txBody>
      </p:sp>
      <p:pic>
        <p:nvPicPr>
          <p:cNvPr id="5" name="Immagine 4" descr="monna_lisa-leonar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93" y="629767"/>
            <a:ext cx="3396237" cy="5279480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32059" y="5819455"/>
            <a:ext cx="3947566" cy="113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 smtClean="0"/>
              <a:t>Leonardo Da Vinci </a:t>
            </a:r>
            <a:r>
              <a:rPr lang="it-IT" sz="2000" b="1" i="1" dirty="0" smtClean="0"/>
              <a:t>The</a:t>
            </a:r>
            <a:r>
              <a:rPr lang="it-IT" sz="2000" dirty="0" smtClean="0"/>
              <a:t> </a:t>
            </a:r>
            <a:r>
              <a:rPr lang="it-IT" sz="2000" b="1" i="1" dirty="0" smtClean="0"/>
              <a:t>Monna Lisa</a:t>
            </a:r>
          </a:p>
          <a:p>
            <a:pPr marL="0" indent="0" algn="ctr">
              <a:buNone/>
            </a:pPr>
            <a:r>
              <a:rPr lang="it-IT" sz="2000" dirty="0" smtClean="0"/>
              <a:t>1503-1506 - </a:t>
            </a:r>
            <a:r>
              <a:rPr lang="it-IT" sz="2000" dirty="0" err="1" smtClean="0"/>
              <a:t>Oil</a:t>
            </a:r>
            <a:r>
              <a:rPr lang="it-IT" sz="2000" dirty="0" smtClean="0"/>
              <a:t> on </a:t>
            </a:r>
            <a:r>
              <a:rPr lang="it-IT" sz="2000" dirty="0" err="1" smtClean="0"/>
              <a:t>wood</a:t>
            </a:r>
            <a:r>
              <a:rPr lang="it-IT" sz="2000" dirty="0" smtClean="0"/>
              <a:t> panel</a:t>
            </a:r>
          </a:p>
          <a:p>
            <a:pPr marL="0" indent="0" algn="ctr">
              <a:buNone/>
            </a:pPr>
            <a:r>
              <a:rPr lang="it-IT" sz="2000" dirty="0" smtClean="0"/>
              <a:t>Louvre, Paris</a:t>
            </a:r>
            <a:endParaRPr lang="it-IT" sz="2000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29393" y="-37832"/>
            <a:ext cx="8357407" cy="667599"/>
          </a:xfrm>
        </p:spPr>
        <p:txBody>
          <a:bodyPr>
            <a:normAutofit/>
          </a:bodyPr>
          <a:lstStyle/>
          <a:p>
            <a:r>
              <a:rPr lang="it-IT" sz="2800" b="1" dirty="0" err="1" smtClean="0"/>
              <a:t>Similar</a:t>
            </a:r>
            <a:r>
              <a:rPr lang="it-IT" sz="2800" b="1" dirty="0" smtClean="0"/>
              <a:t> Position</a:t>
            </a:r>
            <a:r>
              <a:rPr lang="it-IT" sz="2800" b="1" dirty="0"/>
              <a:t>: Three </a:t>
            </a:r>
            <a:r>
              <a:rPr lang="it-IT" sz="2800" b="1" dirty="0" err="1"/>
              <a:t>quarter</a:t>
            </a:r>
            <a:r>
              <a:rPr lang="it-IT" sz="2800" b="1" dirty="0"/>
              <a:t> </a:t>
            </a:r>
            <a:r>
              <a:rPr lang="it-IT" sz="2800" b="1" dirty="0" err="1"/>
              <a:t>view</a:t>
            </a:r>
            <a:r>
              <a:rPr lang="it-IT" sz="2800" b="1" dirty="0"/>
              <a:t> - </a:t>
            </a:r>
            <a:r>
              <a:rPr lang="it-IT" sz="2800" b="1" dirty="0" err="1"/>
              <a:t>Hands</a:t>
            </a:r>
            <a:r>
              <a:rPr lang="it-IT" sz="2800" b="1" dirty="0"/>
              <a:t> </a:t>
            </a:r>
            <a:r>
              <a:rPr lang="it-IT" sz="2800" b="1" dirty="0" err="1" smtClean="0"/>
              <a:t>folded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2636811" y="3007897"/>
            <a:ext cx="35394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it-IT" sz="2800" b="1" i="1" dirty="0"/>
              <a:t>WHAT DOES IT MEAN?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89207" y="1727816"/>
            <a:ext cx="33301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it-IT" sz="2800" b="1" i="1" dirty="0"/>
              <a:t>WHAT </a:t>
            </a:r>
            <a:r>
              <a:rPr lang="it-IT" sz="2800" b="1" i="1" dirty="0" smtClean="0"/>
              <a:t>CAN YOU SEE?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9806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33206" y="95773"/>
            <a:ext cx="3602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/>
              <a:t>Head and Face</a:t>
            </a:r>
            <a:endParaRPr lang="it-IT" sz="4400" b="1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880" y="1101966"/>
            <a:ext cx="4430169" cy="57817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623767" y="5283128"/>
            <a:ext cx="149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FF0000"/>
                </a:solidFill>
              </a:rPr>
              <a:t>Mouth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30142" y="2920360"/>
            <a:ext cx="2153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FF0000"/>
                </a:solidFill>
              </a:rPr>
              <a:t>Eye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brows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27250" y="4039113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Cheek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754367" y="1555002"/>
            <a:ext cx="1995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Long </a:t>
            </a:r>
            <a:r>
              <a:rPr lang="it-IT" sz="3600" b="1" dirty="0" err="1" smtClean="0">
                <a:solidFill>
                  <a:srgbClr val="FF0000"/>
                </a:solidFill>
              </a:rPr>
              <a:t>Hair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27250" y="6150427"/>
            <a:ext cx="1135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FF0000"/>
                </a:solidFill>
              </a:rPr>
              <a:t>Neck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00836" y="4191336"/>
            <a:ext cx="1153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FF0000"/>
                </a:solidFill>
              </a:rPr>
              <a:t>Nose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661413" y="3346508"/>
            <a:ext cx="860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FF0000"/>
                </a:solidFill>
              </a:rPr>
              <a:t>Eye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222006" y="3761966"/>
            <a:ext cx="801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FF0000"/>
                </a:solidFill>
              </a:rPr>
              <a:t>Ear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204766" y="5929459"/>
            <a:ext cx="1037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FF0000"/>
                </a:solidFill>
              </a:rPr>
              <a:t>Chin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72809" y="4599030"/>
            <a:ext cx="741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Lip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069941" y="4570794"/>
            <a:ext cx="165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Nostrils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153709" y="913677"/>
            <a:ext cx="45063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PUT THE MISSING WORD</a:t>
            </a:r>
            <a:endParaRPr lang="it-IT" sz="2800" b="1" i="1" dirty="0"/>
          </a:p>
        </p:txBody>
      </p:sp>
      <p:sp>
        <p:nvSpPr>
          <p:cNvPr id="19" name="Rettangolo 18"/>
          <p:cNvSpPr/>
          <p:nvPr/>
        </p:nvSpPr>
        <p:spPr>
          <a:xfrm>
            <a:off x="2134550" y="2264450"/>
            <a:ext cx="45063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/>
              <a:t>CAN YOU REPEAT IT PLEASE?</a:t>
            </a:r>
          </a:p>
        </p:txBody>
      </p:sp>
    </p:spTree>
    <p:extLst>
      <p:ext uri="{BB962C8B-B14F-4D97-AF65-F5344CB8AC3E}">
        <p14:creationId xmlns:p14="http://schemas.microsoft.com/office/powerpoint/2010/main" val="12850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/>
      <p:bldP spid="16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0312"/>
            <a:ext cx="9144000" cy="46355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153709" y="913677"/>
            <a:ext cx="45063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PUT THE MISSING WORD</a:t>
            </a:r>
            <a:endParaRPr lang="it-IT" sz="2800" b="1" i="1" dirty="0"/>
          </a:p>
        </p:txBody>
      </p:sp>
      <p:sp>
        <p:nvSpPr>
          <p:cNvPr id="5" name="Rettangolo 4"/>
          <p:cNvSpPr/>
          <p:nvPr/>
        </p:nvSpPr>
        <p:spPr>
          <a:xfrm>
            <a:off x="5598091" y="3636921"/>
            <a:ext cx="2123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Short </a:t>
            </a:r>
            <a:r>
              <a:rPr lang="it-IT" sz="3600" b="1" dirty="0" err="1"/>
              <a:t>H</a:t>
            </a:r>
            <a:r>
              <a:rPr lang="it-IT" sz="3600" b="1" dirty="0" err="1" smtClean="0"/>
              <a:t>air</a:t>
            </a:r>
            <a:endParaRPr lang="it-IT" sz="3600" b="1" dirty="0"/>
          </a:p>
        </p:txBody>
      </p:sp>
      <p:sp>
        <p:nvSpPr>
          <p:cNvPr id="6" name="Rettangolo 5"/>
          <p:cNvSpPr/>
          <p:nvPr/>
        </p:nvSpPr>
        <p:spPr>
          <a:xfrm>
            <a:off x="1310116" y="4882669"/>
            <a:ext cx="232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 smtClean="0"/>
              <a:t>Moustache</a:t>
            </a:r>
            <a:endParaRPr lang="it-IT" sz="3600" b="1" dirty="0"/>
          </a:p>
        </p:txBody>
      </p:sp>
      <p:sp>
        <p:nvSpPr>
          <p:cNvPr id="7" name="Rettangolo 6"/>
          <p:cNvSpPr/>
          <p:nvPr/>
        </p:nvSpPr>
        <p:spPr>
          <a:xfrm>
            <a:off x="3914195" y="5834693"/>
            <a:ext cx="1315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 smtClean="0"/>
              <a:t>Beard</a:t>
            </a:r>
            <a:endParaRPr lang="it-IT" sz="3600" b="1" dirty="0"/>
          </a:p>
        </p:txBody>
      </p:sp>
      <p:sp>
        <p:nvSpPr>
          <p:cNvPr id="10" name="Rettangolo 9"/>
          <p:cNvSpPr/>
          <p:nvPr/>
        </p:nvSpPr>
        <p:spPr>
          <a:xfrm>
            <a:off x="2833206" y="61907"/>
            <a:ext cx="3602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/>
              <a:t>Head and Face</a:t>
            </a:r>
            <a:endParaRPr lang="it-IT" sz="4400" b="1" dirty="0"/>
          </a:p>
        </p:txBody>
      </p:sp>
      <p:sp>
        <p:nvSpPr>
          <p:cNvPr id="9" name="Rettangolo 8"/>
          <p:cNvSpPr/>
          <p:nvPr/>
        </p:nvSpPr>
        <p:spPr>
          <a:xfrm>
            <a:off x="65631" y="1968702"/>
            <a:ext cx="45063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/>
              <a:t>CAN YOU REPEAT IT PLEASE?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436200" y="5682216"/>
            <a:ext cx="2085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 smtClean="0"/>
              <a:t>Shoulders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8372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5" grpId="1"/>
      <p:bldP spid="6" grpId="0"/>
      <p:bldP spid="7" grpId="0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47539" y="3253692"/>
            <a:ext cx="1172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Curly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88271" y="5154766"/>
            <a:ext cx="169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Straight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689682" y="3268075"/>
            <a:ext cx="1268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Wavy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529763" y="6211669"/>
            <a:ext cx="122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Short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20164" y="5716392"/>
            <a:ext cx="121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Long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415119" y="4146279"/>
            <a:ext cx="45063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/>
              <a:t>CAN YOU REPEAT IT PLEASE?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67" y="497361"/>
            <a:ext cx="1953092" cy="28310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893" y="4097866"/>
            <a:ext cx="2208107" cy="276013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09283"/>
            <a:ext cx="3735910" cy="264440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7" y="3898021"/>
            <a:ext cx="2405364" cy="2958598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500518" y="12077"/>
            <a:ext cx="45063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PUT THE MISSING WORD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23711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 animBg="1"/>
      <p:bldP spid="13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onna_lisa-leonardo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1" y="1303846"/>
            <a:ext cx="1778354" cy="2764467"/>
          </a:xfrm>
          <a:prstGeom prst="rect">
            <a:avLst/>
          </a:prstGeom>
        </p:spPr>
      </p:pic>
      <p:pic>
        <p:nvPicPr>
          <p:cNvPr id="9" name="Segnaposto contenuto 3" descr="vincent_van_gogh_-_portrait_of_joseph_roulin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46" r="-59846"/>
          <a:stretch>
            <a:fillRect/>
          </a:stretch>
        </p:blipFill>
        <p:spPr>
          <a:xfrm>
            <a:off x="-852936" y="4385691"/>
            <a:ext cx="4294208" cy="236164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97467" y="-74592"/>
            <a:ext cx="7653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From </a:t>
            </a:r>
            <a:r>
              <a:rPr lang="it-IT" sz="3200" b="1" i="1" dirty="0" err="1" smtClean="0"/>
              <a:t>Monnalisa</a:t>
            </a:r>
            <a:r>
              <a:rPr lang="it-IT" sz="3200" b="1" i="1" dirty="0" smtClean="0"/>
              <a:t> to Marilyn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39" y="1303847"/>
            <a:ext cx="1970927" cy="22753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22" y="4385213"/>
            <a:ext cx="1765300" cy="226320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38" y="4385213"/>
            <a:ext cx="2049355" cy="2464521"/>
          </a:xfrm>
          <a:prstGeom prst="rect">
            <a:avLst/>
          </a:prstGeom>
        </p:spPr>
      </p:pic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909" y="4389954"/>
            <a:ext cx="1851426" cy="1988410"/>
          </a:xfr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403" y="1286913"/>
            <a:ext cx="2316648" cy="274753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945" y="1303847"/>
            <a:ext cx="1839568" cy="2641619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31353" y="29125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REALISTIC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016654" y="4361307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ABSTRACT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251302" y="5928295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INVENTED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102849" y="3405543"/>
            <a:ext cx="116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IDEALIZED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662480" y="29125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REALISTIC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810143" y="29125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REALISTIC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31353" y="6193698"/>
            <a:ext cx="116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IDEALIZED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930272" y="4406915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INVENTED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997096" y="488427"/>
            <a:ext cx="5626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</a:rPr>
              <a:t>Typology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of </a:t>
            </a:r>
            <a:r>
              <a:rPr lang="it-IT" sz="3200" b="1" dirty="0" err="1">
                <a:solidFill>
                  <a:srgbClr val="FF0000"/>
                </a:solidFill>
              </a:rPr>
              <a:t>Portraits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405124" y="3740249"/>
            <a:ext cx="66385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/>
              <a:t>BE </a:t>
            </a:r>
            <a:r>
              <a:rPr lang="it-IT" sz="3600" b="1" dirty="0"/>
              <a:t>CREATIVE WITH TECHNOLOGY!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3172786" y="4668867"/>
            <a:ext cx="288290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4400" b="1" dirty="0" smtClean="0">
                <a:hlinkClick r:id="rId10"/>
              </a:rPr>
              <a:t>PLAY</a:t>
            </a:r>
            <a:r>
              <a:rPr lang="it-IT" sz="4400" b="1" dirty="0" smtClean="0"/>
              <a:t> NOW!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12772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spect="1"/>
          </p:cNvSpPr>
          <p:nvPr/>
        </p:nvSpPr>
        <p:spPr>
          <a:xfrm>
            <a:off x="1462360" y="0"/>
            <a:ext cx="5134764" cy="357020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The </a:t>
            </a:r>
            <a:r>
              <a:rPr lang="it-IT" sz="2600" b="1" dirty="0" err="1" smtClean="0"/>
              <a:t>Painter</a:t>
            </a:r>
            <a:r>
              <a:rPr lang="it-IT" sz="2600" b="1" dirty="0" smtClean="0"/>
              <a:t> can </a:t>
            </a:r>
            <a:r>
              <a:rPr lang="it-IT" sz="2600" b="1" dirty="0" err="1" smtClean="0"/>
              <a:t>draw</a:t>
            </a:r>
            <a:r>
              <a:rPr lang="it-IT" sz="2600" b="1" dirty="0" smtClean="0"/>
              <a:t> the model from </a:t>
            </a:r>
            <a:r>
              <a:rPr lang="it-IT" sz="2600" b="1" dirty="0" err="1" smtClean="0"/>
              <a:t>different</a:t>
            </a:r>
            <a:r>
              <a:rPr lang="it-IT" sz="2600" b="1" dirty="0" smtClean="0"/>
              <a:t> </a:t>
            </a:r>
            <a:r>
              <a:rPr lang="it-IT" sz="2600" b="1" dirty="0" err="1" smtClean="0"/>
              <a:t>angles</a:t>
            </a:r>
            <a:endParaRPr lang="it-IT" sz="2600" b="1" dirty="0" smtClean="0"/>
          </a:p>
          <a:p>
            <a:pPr algn="ctr"/>
            <a:endParaRPr lang="it-IT" sz="2600" dirty="0" smtClean="0"/>
          </a:p>
          <a:p>
            <a:pPr algn="ctr"/>
            <a:r>
              <a:rPr lang="it-IT" sz="2600" b="1" dirty="0" smtClean="0">
                <a:solidFill>
                  <a:srgbClr val="C00000"/>
                </a:solidFill>
              </a:rPr>
              <a:t>A FRONT VIEW</a:t>
            </a:r>
          </a:p>
          <a:p>
            <a:pPr algn="ctr"/>
            <a:endParaRPr lang="it-IT" sz="26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600" b="1" dirty="0" smtClean="0">
                <a:solidFill>
                  <a:srgbClr val="C00000"/>
                </a:solidFill>
              </a:rPr>
              <a:t>A PROFILE</a:t>
            </a:r>
          </a:p>
          <a:p>
            <a:pPr algn="ctr"/>
            <a:endParaRPr lang="it-IT" sz="26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600" b="1" dirty="0" smtClean="0">
                <a:solidFill>
                  <a:srgbClr val="C00000"/>
                </a:solidFill>
              </a:rPr>
              <a:t>A THREE QUARTER VIEW </a:t>
            </a:r>
          </a:p>
          <a:p>
            <a:endParaRPr lang="it-IT" dirty="0"/>
          </a:p>
        </p:txBody>
      </p:sp>
      <p:pic>
        <p:nvPicPr>
          <p:cNvPr id="7" name="Segnaposto contenuto 3" descr="vincent_van_gogh_-_portrait_of_joseph_roulin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46" r="-59846"/>
          <a:stretch>
            <a:fillRect/>
          </a:stretch>
        </p:blipFill>
        <p:spPr>
          <a:xfrm>
            <a:off x="5048956" y="-4631"/>
            <a:ext cx="5657067" cy="3111169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 flipV="1">
            <a:off x="2987040" y="1592911"/>
            <a:ext cx="3560476" cy="12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" y="1170478"/>
            <a:ext cx="2042482" cy="2824369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2059623" y="2389632"/>
            <a:ext cx="2658681" cy="1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791" y="3570208"/>
            <a:ext cx="2844168" cy="3283459"/>
          </a:xfrm>
          <a:prstGeom prst="rect">
            <a:avLst/>
          </a:prstGeom>
        </p:spPr>
      </p:pic>
      <p:cxnSp>
        <p:nvCxnSpPr>
          <p:cNvPr id="16" name="Connettore 1 15"/>
          <p:cNvCxnSpPr/>
          <p:nvPr/>
        </p:nvCxnSpPr>
        <p:spPr>
          <a:xfrm>
            <a:off x="3946157" y="3159937"/>
            <a:ext cx="0" cy="558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hlinkClick r:id="rId5"/>
          </p:cNvPr>
          <p:cNvSpPr txBox="1"/>
          <p:nvPr/>
        </p:nvSpPr>
        <p:spPr>
          <a:xfrm>
            <a:off x="5710268" y="4663337"/>
            <a:ext cx="318266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/>
              <a:t>PLAY AGAIN!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1259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5152" y="730812"/>
            <a:ext cx="850896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The </a:t>
            </a:r>
            <a:r>
              <a:rPr lang="it-IT" sz="3600" dirty="0" err="1" smtClean="0"/>
              <a:t>subject</a:t>
            </a:r>
            <a:r>
              <a:rPr lang="it-IT" sz="3600" dirty="0" smtClean="0"/>
              <a:t> of a </a:t>
            </a:r>
            <a:r>
              <a:rPr lang="it-IT" sz="3600" b="1" dirty="0" smtClean="0">
                <a:solidFill>
                  <a:srgbClr val="FF0000"/>
                </a:solidFill>
              </a:rPr>
              <a:t>PORTRAIT </a:t>
            </a:r>
            <a:r>
              <a:rPr lang="it-IT" sz="3600" dirty="0" err="1" smtClean="0"/>
              <a:t>is</a:t>
            </a:r>
            <a:r>
              <a:rPr lang="it-IT" sz="3600" dirty="0" smtClean="0"/>
              <a:t> the model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 err="1" smtClean="0"/>
              <a:t>Portraits</a:t>
            </a:r>
            <a:r>
              <a:rPr lang="it-IT" sz="3600" dirty="0" smtClean="0"/>
              <a:t> </a:t>
            </a:r>
            <a:r>
              <a:rPr lang="it-IT" sz="3600" dirty="0" err="1" smtClean="0"/>
              <a:t>usually</a:t>
            </a:r>
            <a:r>
              <a:rPr lang="it-IT" sz="3600" dirty="0" smtClean="0"/>
              <a:t>  look </a:t>
            </a:r>
            <a:r>
              <a:rPr lang="it-IT" sz="3600" dirty="0" err="1" smtClean="0"/>
              <a:t>like</a:t>
            </a:r>
            <a:r>
              <a:rPr lang="it-IT" sz="3600" dirty="0" smtClean="0"/>
              <a:t> the </a:t>
            </a:r>
            <a:r>
              <a:rPr lang="it-IT" sz="3600" dirty="0" err="1" smtClean="0"/>
              <a:t>models</a:t>
            </a:r>
            <a:r>
              <a:rPr lang="it-IT" sz="3600" dirty="0" smtClean="0"/>
              <a:t> and are </a:t>
            </a:r>
            <a:r>
              <a:rPr lang="it-IT" sz="3600" dirty="0" err="1" smtClean="0"/>
              <a:t>very</a:t>
            </a:r>
            <a:r>
              <a:rPr lang="it-IT" sz="3600" dirty="0" smtClean="0"/>
              <a:t> </a:t>
            </a:r>
            <a:r>
              <a:rPr lang="it-IT" sz="3600" dirty="0" err="1" smtClean="0"/>
              <a:t>similar</a:t>
            </a:r>
            <a:r>
              <a:rPr lang="it-IT" sz="3600" dirty="0" smtClean="0"/>
              <a:t> to </a:t>
            </a:r>
            <a:r>
              <a:rPr lang="it-IT" sz="3600" dirty="0" err="1" smtClean="0"/>
              <a:t>their</a:t>
            </a:r>
            <a:r>
              <a:rPr lang="it-IT" sz="3600" dirty="0" smtClean="0"/>
              <a:t> </a:t>
            </a:r>
            <a:r>
              <a:rPr lang="it-IT" sz="3600" dirty="0" err="1" smtClean="0"/>
              <a:t>real</a:t>
            </a:r>
            <a:r>
              <a:rPr lang="it-IT" sz="3600" dirty="0" smtClean="0"/>
              <a:t> </a:t>
            </a:r>
            <a:r>
              <a:rPr lang="it-IT" sz="3600" dirty="0" err="1" smtClean="0"/>
              <a:t>aspects</a:t>
            </a:r>
            <a:r>
              <a:rPr lang="it-IT" sz="3600" dirty="0" smtClean="0"/>
              <a:t> </a:t>
            </a:r>
          </a:p>
          <a:p>
            <a:pPr algn="ctr"/>
            <a:endParaRPr lang="it-IT" sz="3600" dirty="0" smtClean="0"/>
          </a:p>
          <a:p>
            <a:pPr algn="ctr"/>
            <a:r>
              <a:rPr lang="it-IT" sz="3600" dirty="0" err="1" smtClean="0"/>
              <a:t>These</a:t>
            </a:r>
            <a:r>
              <a:rPr lang="it-IT" sz="3600" dirty="0" smtClean="0"/>
              <a:t> </a:t>
            </a:r>
            <a:r>
              <a:rPr lang="it-IT" sz="3600" dirty="0" err="1" smtClean="0"/>
              <a:t>kinds</a:t>
            </a:r>
            <a:r>
              <a:rPr lang="it-IT" sz="3600" dirty="0" smtClean="0"/>
              <a:t> of </a:t>
            </a:r>
            <a:r>
              <a:rPr lang="it-IT" sz="3600" dirty="0" err="1" smtClean="0"/>
              <a:t>portraits</a:t>
            </a:r>
            <a:r>
              <a:rPr lang="it-IT" sz="3600" dirty="0" smtClean="0"/>
              <a:t> are </a:t>
            </a:r>
            <a:r>
              <a:rPr lang="it-IT" sz="3600" dirty="0" err="1" smtClean="0"/>
              <a:t>called</a:t>
            </a:r>
            <a:r>
              <a:rPr lang="it-IT" sz="3600" dirty="0" smtClean="0"/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REALISTIC </a:t>
            </a:r>
          </a:p>
          <a:p>
            <a:pPr algn="ctr"/>
            <a:endParaRPr lang="it-IT" sz="3600" dirty="0" smtClean="0"/>
          </a:p>
          <a:p>
            <a:pPr algn="ctr"/>
            <a:r>
              <a:rPr lang="it-IT" sz="3600" dirty="0" err="1" smtClean="0"/>
              <a:t>When</a:t>
            </a:r>
            <a:r>
              <a:rPr lang="it-IT" sz="3600" dirty="0" smtClean="0"/>
              <a:t> </a:t>
            </a:r>
            <a:r>
              <a:rPr lang="it-IT" sz="3600" dirty="0" err="1" smtClean="0"/>
              <a:t>portraits</a:t>
            </a:r>
            <a:r>
              <a:rPr lang="it-IT" sz="3600" dirty="0" smtClean="0"/>
              <a:t> do </a:t>
            </a:r>
            <a:r>
              <a:rPr lang="it-IT" sz="3600" dirty="0" err="1" smtClean="0"/>
              <a:t>not</a:t>
            </a:r>
            <a:r>
              <a:rPr lang="it-IT" sz="3600" dirty="0" smtClean="0"/>
              <a:t> look </a:t>
            </a:r>
            <a:r>
              <a:rPr lang="it-IT" sz="3600" dirty="0" err="1" smtClean="0"/>
              <a:t>like</a:t>
            </a:r>
            <a:r>
              <a:rPr lang="it-IT" sz="3600" dirty="0" smtClean="0"/>
              <a:t> the </a:t>
            </a:r>
            <a:r>
              <a:rPr lang="it-IT" sz="3600" dirty="0" err="1" smtClean="0"/>
              <a:t>models</a:t>
            </a:r>
            <a:r>
              <a:rPr lang="it-IT" sz="3600" dirty="0"/>
              <a:t>,</a:t>
            </a:r>
            <a:r>
              <a:rPr lang="it-IT" sz="3600" dirty="0" smtClean="0"/>
              <a:t> </a:t>
            </a:r>
            <a:r>
              <a:rPr lang="it-IT" sz="3600" dirty="0" err="1" smtClean="0"/>
              <a:t>they</a:t>
            </a:r>
            <a:r>
              <a:rPr lang="it-IT" sz="3600" dirty="0" smtClean="0"/>
              <a:t> are </a:t>
            </a:r>
            <a:r>
              <a:rPr lang="it-IT" sz="3600" dirty="0" err="1" smtClean="0"/>
              <a:t>called</a:t>
            </a:r>
            <a:r>
              <a:rPr lang="it-IT" sz="3600" dirty="0" smtClean="0"/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ABSTRACT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549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onna_lisa-leonardo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1" y="1303846"/>
            <a:ext cx="1778354" cy="2764467"/>
          </a:xfrm>
          <a:prstGeom prst="rect">
            <a:avLst/>
          </a:prstGeom>
        </p:spPr>
      </p:pic>
      <p:pic>
        <p:nvPicPr>
          <p:cNvPr id="9" name="Segnaposto contenuto 3" descr="vincent_van_gogh_-_portrait_of_joseph_roulin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46" r="-59846"/>
          <a:stretch>
            <a:fillRect/>
          </a:stretch>
        </p:blipFill>
        <p:spPr>
          <a:xfrm>
            <a:off x="-852936" y="4385691"/>
            <a:ext cx="4294208" cy="236164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39" y="1303847"/>
            <a:ext cx="1970927" cy="22753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22" y="4385213"/>
            <a:ext cx="1765300" cy="226320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38" y="4385213"/>
            <a:ext cx="2049355" cy="2464521"/>
          </a:xfrm>
          <a:prstGeom prst="rect">
            <a:avLst/>
          </a:prstGeom>
        </p:spPr>
      </p:pic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909" y="4389954"/>
            <a:ext cx="1851426" cy="1988410"/>
          </a:xfr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403" y="1286913"/>
            <a:ext cx="2316648" cy="274753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945" y="1303847"/>
            <a:ext cx="1839568" cy="2641619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31353" y="29125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REALISTIC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016654" y="4361307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ABSTRACT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251302" y="5928295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INVENTED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102849" y="3405543"/>
            <a:ext cx="116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IDEALIZED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662480" y="29125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REALISTIC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810143" y="29125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REALISTIC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31353" y="6193698"/>
            <a:ext cx="116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IDEALIZED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930272" y="4406915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INVENTED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923944" y="195819"/>
            <a:ext cx="5626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/>
              <a:t>Typology</a:t>
            </a:r>
            <a:r>
              <a:rPr lang="it-IT" sz="3200" b="1" dirty="0"/>
              <a:t> </a:t>
            </a:r>
            <a:r>
              <a:rPr lang="it-IT" sz="3200" b="1" dirty="0" smtClean="0"/>
              <a:t>of </a:t>
            </a:r>
            <a:r>
              <a:rPr lang="it-IT" sz="3200" b="1" dirty="0" err="1"/>
              <a:t>Portraits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7264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88783" y="5700924"/>
            <a:ext cx="4730553" cy="1137154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Leonardo Da Vinci </a:t>
            </a:r>
            <a:r>
              <a:rPr lang="it-IT" sz="2000" b="1" i="1" dirty="0" smtClean="0">
                <a:solidFill>
                  <a:schemeClr val="tx1"/>
                </a:solidFill>
              </a:rPr>
              <a:t>The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i="1" dirty="0" smtClean="0">
                <a:solidFill>
                  <a:schemeClr val="tx1"/>
                </a:solidFill>
              </a:rPr>
              <a:t>Monna Lisa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1503-1506 – </a:t>
            </a:r>
            <a:r>
              <a:rPr lang="it-IT" sz="2000" dirty="0" err="1" smtClean="0">
                <a:solidFill>
                  <a:schemeClr val="tx1"/>
                </a:solidFill>
              </a:rPr>
              <a:t>Oil</a:t>
            </a:r>
            <a:r>
              <a:rPr lang="it-IT" sz="2000" dirty="0" smtClean="0">
                <a:solidFill>
                  <a:schemeClr val="tx1"/>
                </a:solidFill>
              </a:rPr>
              <a:t> on </a:t>
            </a:r>
            <a:r>
              <a:rPr lang="it-IT" sz="2000" dirty="0" err="1" smtClean="0">
                <a:solidFill>
                  <a:schemeClr val="tx1"/>
                </a:solidFill>
              </a:rPr>
              <a:t>wood</a:t>
            </a:r>
            <a:r>
              <a:rPr lang="it-IT" sz="2000" dirty="0" smtClean="0">
                <a:solidFill>
                  <a:schemeClr val="tx1"/>
                </a:solidFill>
              </a:rPr>
              <a:t> panel</a:t>
            </a:r>
          </a:p>
          <a:p>
            <a:r>
              <a:rPr lang="it-IT" sz="2200" b="1" dirty="0" smtClean="0">
                <a:solidFill>
                  <a:srgbClr val="000000"/>
                </a:solidFill>
              </a:rPr>
              <a:t>Louvre,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Paris - France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4" name="Immagine 3" descr="monna_lisa-leonar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432" y="368185"/>
            <a:ext cx="3396237" cy="527948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05456" y="3816217"/>
            <a:ext cx="22481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Background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122389" y="5045956"/>
            <a:ext cx="21677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</a:rPr>
              <a:t>Foreground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146264" y="43337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/>
              <a:t>Landscape</a:t>
            </a:r>
            <a:endParaRPr lang="it-IT" sz="2400" b="1" dirty="0" smtClean="0"/>
          </a:p>
          <a:p>
            <a:r>
              <a:rPr lang="it-IT" sz="2400" b="1" dirty="0" err="1" smtClean="0"/>
              <a:t>Aerial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Perspective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135464" y="5546065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Three </a:t>
            </a:r>
            <a:r>
              <a:rPr lang="it-IT" sz="2400" b="1" dirty="0" err="1" smtClean="0"/>
              <a:t>quarter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view</a:t>
            </a:r>
            <a:r>
              <a:rPr lang="it-IT" sz="2400" b="1" dirty="0"/>
              <a:t> </a:t>
            </a:r>
            <a:r>
              <a:rPr lang="it-IT" sz="2400" b="1" dirty="0" err="1" smtClean="0"/>
              <a:t>Hands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folded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146264" y="278936"/>
            <a:ext cx="5304302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The painting, </a:t>
            </a:r>
            <a:r>
              <a:rPr lang="it-IT" sz="2800" b="1" dirty="0" err="1"/>
              <a:t>thought</a:t>
            </a:r>
            <a:r>
              <a:rPr lang="it-IT" sz="2800" b="1" dirty="0"/>
              <a:t> to be a </a:t>
            </a:r>
            <a:r>
              <a:rPr lang="it-IT" sz="2800" b="1" dirty="0" err="1"/>
              <a:t>portrait</a:t>
            </a:r>
            <a:r>
              <a:rPr lang="it-IT" sz="2800" b="1" dirty="0"/>
              <a:t> </a:t>
            </a:r>
            <a:r>
              <a:rPr lang="it-IT" sz="2800" b="1" dirty="0" smtClean="0"/>
              <a:t>of LISA GHERARDINI, the </a:t>
            </a:r>
            <a:r>
              <a:rPr lang="it-IT" sz="2800" b="1" dirty="0" err="1" smtClean="0"/>
              <a:t>wife</a:t>
            </a:r>
            <a:r>
              <a:rPr lang="it-IT" sz="2800" b="1" dirty="0" smtClean="0"/>
              <a:t> of Francesco del Giocondo.</a:t>
            </a:r>
          </a:p>
          <a:p>
            <a:r>
              <a:rPr lang="it-IT" sz="2800" b="1" dirty="0"/>
              <a:t>Leonardo da Vinci </a:t>
            </a:r>
            <a:r>
              <a:rPr lang="it-IT" sz="2800" b="1" dirty="0" err="1"/>
              <a:t>began</a:t>
            </a:r>
            <a:r>
              <a:rPr lang="it-IT" sz="2800" b="1" dirty="0"/>
              <a:t> painting the </a:t>
            </a:r>
            <a:r>
              <a:rPr lang="it-IT" sz="2800" b="1" i="1" dirty="0"/>
              <a:t>Mona Lisa</a:t>
            </a:r>
            <a:r>
              <a:rPr lang="it-IT" sz="2800" b="1" dirty="0"/>
              <a:t> in 1503 or 1504 </a:t>
            </a:r>
            <a:r>
              <a:rPr lang="it-IT" sz="2800" b="1" dirty="0" smtClean="0"/>
              <a:t>in Florence, </a:t>
            </a:r>
            <a:r>
              <a:rPr lang="it-IT" sz="2800" b="1" dirty="0" err="1" smtClean="0"/>
              <a:t>Italy</a:t>
            </a:r>
            <a:r>
              <a:rPr lang="it-IT" sz="2800" b="1" dirty="0" smtClean="0"/>
              <a:t>.</a:t>
            </a:r>
          </a:p>
          <a:p>
            <a:r>
              <a:rPr lang="it-IT" sz="2800" b="1" dirty="0" err="1"/>
              <a:t>Many</a:t>
            </a:r>
            <a:r>
              <a:rPr lang="it-IT" sz="2800" b="1" dirty="0"/>
              <a:t> </a:t>
            </a:r>
            <a:r>
              <a:rPr lang="it-IT" sz="2800" b="1" dirty="0" err="1"/>
              <a:t>people</a:t>
            </a:r>
            <a:r>
              <a:rPr lang="it-IT" sz="2800" b="1" dirty="0"/>
              <a:t> </a:t>
            </a:r>
            <a:r>
              <a:rPr lang="it-IT" sz="2800" b="1" dirty="0" err="1"/>
              <a:t>think</a:t>
            </a:r>
            <a:r>
              <a:rPr lang="it-IT" sz="2800" b="1" dirty="0"/>
              <a:t> Mona </a:t>
            </a:r>
            <a:r>
              <a:rPr lang="it-IT" sz="2800" b="1" dirty="0" err="1"/>
              <a:t>Lisa's</a:t>
            </a:r>
            <a:r>
              <a:rPr lang="it-IT" sz="2800" b="1" dirty="0"/>
              <a:t> smile </a:t>
            </a:r>
            <a:r>
              <a:rPr lang="it-IT" sz="2800" b="1" dirty="0" err="1"/>
              <a:t>is</a:t>
            </a:r>
            <a:r>
              <a:rPr lang="it-IT" sz="2800" b="1" dirty="0"/>
              <a:t> </a:t>
            </a:r>
            <a:r>
              <a:rPr lang="it-IT" sz="2800" b="1" dirty="0" err="1" smtClean="0"/>
              <a:t>mysterious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enigmatic</a:t>
            </a:r>
            <a:r>
              <a:rPr lang="it-IT" sz="2800" b="1" dirty="0" smtClean="0"/>
              <a:t>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813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4320" y="0"/>
            <a:ext cx="8229600" cy="7010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QUESTIONS</a:t>
            </a:r>
            <a:r>
              <a:rPr lang="is-IS" b="1" dirty="0" smtClean="0"/>
              <a:t>…</a:t>
            </a:r>
            <a:endParaRPr lang="it-IT" b="1" dirty="0" smtClean="0"/>
          </a:p>
          <a:p>
            <a:pPr marL="0" indent="0">
              <a:buNone/>
            </a:pPr>
            <a:r>
              <a:rPr lang="it-IT" sz="2800" dirty="0" smtClean="0"/>
              <a:t>WHAT DOES IT MEAN?</a:t>
            </a:r>
          </a:p>
          <a:p>
            <a:pPr marL="0" indent="0">
              <a:buNone/>
            </a:pPr>
            <a:r>
              <a:rPr lang="it-IT" sz="2800" dirty="0" smtClean="0"/>
              <a:t>CAN YOU REPEAT IT PLEASE?</a:t>
            </a:r>
          </a:p>
          <a:p>
            <a:pPr marL="0" indent="0">
              <a:buNone/>
            </a:pPr>
            <a:r>
              <a:rPr lang="it-IT" sz="2800" dirty="0" smtClean="0"/>
              <a:t>PUT THE MISSING WORD</a:t>
            </a:r>
          </a:p>
          <a:p>
            <a:pPr marL="0" indent="0">
              <a:buNone/>
            </a:pPr>
            <a:r>
              <a:rPr lang="it-IT" sz="2800" dirty="0" smtClean="0"/>
              <a:t>WHAT DO YOU THINK OF IT?</a:t>
            </a:r>
          </a:p>
          <a:p>
            <a:pPr marL="0" indent="0">
              <a:buNone/>
            </a:pPr>
            <a:r>
              <a:rPr lang="it-IT" sz="2800" dirty="0" smtClean="0"/>
              <a:t>WHY IS….?</a:t>
            </a:r>
          </a:p>
          <a:p>
            <a:pPr marL="0" indent="0">
              <a:buNone/>
            </a:pPr>
            <a:r>
              <a:rPr lang="it-IT" sz="2800" dirty="0" smtClean="0"/>
              <a:t>WHAT DO YOU FEEL?</a:t>
            </a:r>
          </a:p>
          <a:p>
            <a:pPr marL="0" indent="0">
              <a:buNone/>
            </a:pPr>
            <a:r>
              <a:rPr lang="it-IT" sz="2800" dirty="0" smtClean="0"/>
              <a:t>WHAT IS HAPPENING?</a:t>
            </a:r>
          </a:p>
          <a:p>
            <a:pPr marL="0" indent="0">
              <a:buNone/>
            </a:pPr>
            <a:r>
              <a:rPr lang="it-IT" sz="2800" dirty="0" smtClean="0"/>
              <a:t>WHAT CAN YOU SEE?</a:t>
            </a:r>
          </a:p>
          <a:p>
            <a:pPr marL="0" indent="0">
              <a:buNone/>
            </a:pPr>
            <a:r>
              <a:rPr lang="it-IT" sz="2800" dirty="0" smtClean="0"/>
              <a:t>CAN YOU DESCRIBE?</a:t>
            </a:r>
          </a:p>
          <a:p>
            <a:pPr marL="0" indent="0">
              <a:buNone/>
            </a:pPr>
            <a:r>
              <a:rPr lang="it-IT" sz="2800" dirty="0" smtClean="0"/>
              <a:t>WHY DO YOU SEE YOURSELF LIKE THAT?</a:t>
            </a:r>
          </a:p>
          <a:p>
            <a:pPr marL="0" indent="0">
              <a:buNone/>
            </a:pPr>
            <a:r>
              <a:rPr lang="it-IT" sz="2800" dirty="0" smtClean="0"/>
              <a:t>LET ME SEE</a:t>
            </a:r>
          </a:p>
          <a:p>
            <a:pPr marL="0" indent="0">
              <a:buNone/>
            </a:pPr>
            <a:r>
              <a:rPr lang="it-IT" sz="2800" dirty="0" smtClean="0"/>
              <a:t>POINT - SHOW</a:t>
            </a:r>
          </a:p>
        </p:txBody>
      </p:sp>
    </p:spTree>
    <p:extLst>
      <p:ext uri="{BB962C8B-B14F-4D97-AF65-F5344CB8AC3E}">
        <p14:creationId xmlns:p14="http://schemas.microsoft.com/office/powerpoint/2010/main" val="204401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400" y="-17459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Adjectives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599" y="1076121"/>
            <a:ext cx="8534399" cy="6117160"/>
          </a:xfrm>
        </p:spPr>
        <p:txBody>
          <a:bodyPr numCol="2">
            <a:normAutofit fontScale="25000" lnSpcReduction="20000"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sz="12800" dirty="0" err="1" smtClean="0"/>
              <a:t>Kind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smtClean="0"/>
              <a:t>Soft</a:t>
            </a:r>
          </a:p>
          <a:p>
            <a:pPr marL="0" indent="0">
              <a:buNone/>
            </a:pPr>
            <a:r>
              <a:rPr lang="it-IT" sz="12800" dirty="0" smtClean="0"/>
              <a:t>Delicate</a:t>
            </a:r>
          </a:p>
          <a:p>
            <a:pPr marL="0" indent="0">
              <a:buNone/>
            </a:pPr>
            <a:r>
              <a:rPr lang="it-IT" sz="12800" dirty="0" smtClean="0"/>
              <a:t>Beautiful</a:t>
            </a:r>
          </a:p>
          <a:p>
            <a:pPr marL="0" indent="0">
              <a:buNone/>
            </a:pPr>
            <a:r>
              <a:rPr lang="it-IT" sz="12800" dirty="0" err="1" smtClean="0"/>
              <a:t>Ugly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Bright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Bored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Smiling</a:t>
            </a:r>
            <a:r>
              <a:rPr lang="it-IT" sz="12800" dirty="0" smtClean="0"/>
              <a:t> - to Smile</a:t>
            </a:r>
          </a:p>
          <a:p>
            <a:pPr marL="0" indent="0">
              <a:buNone/>
            </a:pPr>
            <a:r>
              <a:rPr lang="it-IT" sz="12800" dirty="0" err="1" smtClean="0"/>
              <a:t>Sad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Weeping</a:t>
            </a:r>
            <a:r>
              <a:rPr lang="it-IT" sz="12800" dirty="0" smtClean="0"/>
              <a:t> - to </a:t>
            </a:r>
            <a:r>
              <a:rPr lang="it-IT" sz="12800" dirty="0" err="1" smtClean="0"/>
              <a:t>Cry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Serious</a:t>
            </a:r>
            <a:endParaRPr lang="it-IT" sz="12800" dirty="0" smtClean="0"/>
          </a:p>
          <a:p>
            <a:pPr marL="0" indent="0">
              <a:buNone/>
            </a:pP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Mysterious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Enigmatic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Detached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Complex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Harsh</a:t>
            </a:r>
            <a:endParaRPr lang="it-IT" sz="12800" dirty="0"/>
          </a:p>
          <a:p>
            <a:pPr marL="0" indent="0">
              <a:buNone/>
            </a:pPr>
            <a:r>
              <a:rPr lang="it-IT" sz="12800" dirty="0" smtClean="0"/>
              <a:t>Angry</a:t>
            </a:r>
          </a:p>
          <a:p>
            <a:pPr marL="0" indent="0">
              <a:buNone/>
            </a:pPr>
            <a:r>
              <a:rPr lang="it-IT" sz="12800" dirty="0" err="1" smtClean="0"/>
              <a:t>Cruel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Nervous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err="1" smtClean="0"/>
              <a:t>Relaxed</a:t>
            </a:r>
            <a:endParaRPr lang="it-IT" sz="12800" dirty="0" smtClean="0"/>
          </a:p>
          <a:p>
            <a:pPr marL="0" indent="0">
              <a:buNone/>
            </a:pPr>
            <a:r>
              <a:rPr lang="it-IT" sz="12800" dirty="0" smtClean="0"/>
              <a:t>Simple</a:t>
            </a:r>
          </a:p>
          <a:p>
            <a:pPr marL="0" indent="0">
              <a:buNone/>
            </a:pPr>
            <a:r>
              <a:rPr lang="it-IT" sz="12800" dirty="0" smtClean="0"/>
              <a:t>Complete - </a:t>
            </a:r>
            <a:r>
              <a:rPr lang="it-IT" sz="12800" dirty="0"/>
              <a:t>un </a:t>
            </a:r>
            <a:r>
              <a:rPr lang="it-IT" sz="12800" dirty="0" err="1" smtClean="0"/>
              <a:t>finished</a:t>
            </a:r>
            <a:endParaRPr lang="it-IT" sz="12800" dirty="0" smtClean="0"/>
          </a:p>
        </p:txBody>
      </p:sp>
    </p:spTree>
    <p:extLst>
      <p:ext uri="{BB962C8B-B14F-4D97-AF65-F5344CB8AC3E}">
        <p14:creationId xmlns:p14="http://schemas.microsoft.com/office/powerpoint/2010/main" val="95563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Artistic</a:t>
            </a:r>
            <a:r>
              <a:rPr lang="it-IT" b="1" dirty="0" smtClean="0"/>
              <a:t> </a:t>
            </a:r>
            <a:r>
              <a:rPr lang="it-IT" b="1" dirty="0" err="1" smtClean="0"/>
              <a:t>Techniques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708" y="929304"/>
            <a:ext cx="9110133" cy="582506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it-IT" sz="3500" dirty="0" err="1" smtClean="0"/>
              <a:t>Oil</a:t>
            </a:r>
            <a:r>
              <a:rPr lang="it-IT" sz="3500" dirty="0" smtClean="0"/>
              <a:t> on </a:t>
            </a:r>
            <a:r>
              <a:rPr lang="it-IT" sz="3500" dirty="0" err="1" smtClean="0"/>
              <a:t>canvas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Oil</a:t>
            </a:r>
            <a:r>
              <a:rPr lang="it-IT" sz="3500" dirty="0" smtClean="0"/>
              <a:t> on </a:t>
            </a:r>
            <a:r>
              <a:rPr lang="it-IT" sz="3500" dirty="0" err="1" smtClean="0"/>
              <a:t>wood</a:t>
            </a:r>
            <a:r>
              <a:rPr lang="it-IT" sz="3500" dirty="0" smtClean="0"/>
              <a:t> panel</a:t>
            </a:r>
          </a:p>
          <a:p>
            <a:pPr marL="0" indent="0">
              <a:buNone/>
            </a:pPr>
            <a:r>
              <a:rPr lang="it-IT" sz="3500" dirty="0" err="1" smtClean="0"/>
              <a:t>Drawing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smtClean="0"/>
              <a:t>Sketch</a:t>
            </a:r>
          </a:p>
          <a:p>
            <a:pPr marL="0" indent="0">
              <a:buNone/>
            </a:pPr>
            <a:r>
              <a:rPr lang="it-IT" sz="3500" dirty="0" err="1" smtClean="0"/>
              <a:t>Frescos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Watercolours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smtClean="0"/>
              <a:t>Collage</a:t>
            </a:r>
          </a:p>
          <a:p>
            <a:pPr marL="0" indent="0">
              <a:buNone/>
            </a:pPr>
            <a:r>
              <a:rPr lang="it-IT" sz="3500" dirty="0" err="1" smtClean="0"/>
              <a:t>Paper</a:t>
            </a:r>
            <a:r>
              <a:rPr lang="it-IT" sz="3500" dirty="0" smtClean="0"/>
              <a:t> </a:t>
            </a:r>
            <a:r>
              <a:rPr lang="it-IT" sz="3500" dirty="0" err="1" smtClean="0"/>
              <a:t>mache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Serigraphy</a:t>
            </a:r>
            <a:endParaRPr lang="it-IT" sz="3500" dirty="0" smtClean="0"/>
          </a:p>
          <a:p>
            <a:pPr marL="0" indent="0">
              <a:buNone/>
            </a:pPr>
            <a:r>
              <a:rPr lang="it-IT" sz="3500" dirty="0" err="1" smtClean="0"/>
              <a:t>Sculpture</a:t>
            </a:r>
            <a:r>
              <a:rPr lang="it-IT" sz="3500" dirty="0" smtClean="0"/>
              <a:t>: Clay, Marble, </a:t>
            </a:r>
            <a:r>
              <a:rPr lang="it-IT" sz="3500" dirty="0" err="1" smtClean="0"/>
              <a:t>Bronze</a:t>
            </a:r>
            <a:endParaRPr lang="it-IT" sz="3500" dirty="0"/>
          </a:p>
          <a:p>
            <a:pPr marL="0" indent="0">
              <a:buNone/>
            </a:pPr>
            <a:endParaRPr lang="it-IT" sz="5200" dirty="0" smtClean="0"/>
          </a:p>
        </p:txBody>
      </p:sp>
    </p:spTree>
    <p:extLst>
      <p:ext uri="{BB962C8B-B14F-4D97-AF65-F5344CB8AC3E}">
        <p14:creationId xmlns:p14="http://schemas.microsoft.com/office/powerpoint/2010/main" val="1233067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6293</TotalTime>
  <Words>466</Words>
  <Application>Microsoft Macintosh PowerPoint</Application>
  <PresentationFormat>Presentazione su schermo (4:3)</PresentationFormat>
  <Paragraphs>160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Adobe Caslon Pro</vt:lpstr>
      <vt:lpstr>Calibri</vt:lpstr>
      <vt:lpstr>Tw Cen MT</vt:lpstr>
      <vt:lpstr>Arial</vt:lpstr>
      <vt:lpstr>Tema di Office</vt:lpstr>
      <vt:lpstr>  IC Bertacchi Busto Arsizio . VA Scuola Secondaria di Primo Grado Bellotti   CLIL ITALY LET’S TALK ABOUT IT!  From Monnalisa to Marilyn Be creative with technology!  Progetto CLIL di Arte e Storia dell’Arte  di  Michela Marcellino  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Adjectives</vt:lpstr>
      <vt:lpstr>Artistic Techniques</vt:lpstr>
      <vt:lpstr>Materials</vt:lpstr>
      <vt:lpstr>Different Background</vt:lpstr>
      <vt:lpstr>Similar Position: Three quarter view - Hands folded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 and the Portrait  in the Art History</dc:title>
  <dc:creator>Microsoft Office User</dc:creator>
  <cp:lastModifiedBy>Michela Marcellino</cp:lastModifiedBy>
  <cp:revision>115</cp:revision>
  <cp:lastPrinted>2016-10-20T17:27:01Z</cp:lastPrinted>
  <dcterms:created xsi:type="dcterms:W3CDTF">2015-03-26T08:16:26Z</dcterms:created>
  <dcterms:modified xsi:type="dcterms:W3CDTF">2016-10-26T22:51:46Z</dcterms:modified>
</cp:coreProperties>
</file>